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64" r:id="rId3"/>
    <p:sldId id="265" r:id="rId4"/>
    <p:sldId id="257" r:id="rId5"/>
    <p:sldId id="273" r:id="rId6"/>
    <p:sldId id="274" r:id="rId7"/>
    <p:sldId id="258" r:id="rId8"/>
    <p:sldId id="259" r:id="rId9"/>
    <p:sldId id="271" r:id="rId10"/>
    <p:sldId id="262" r:id="rId11"/>
    <p:sldId id="291" r:id="rId12"/>
    <p:sldId id="261" r:id="rId13"/>
    <p:sldId id="263" r:id="rId14"/>
    <p:sldId id="266" r:id="rId15"/>
    <p:sldId id="267" r:id="rId16"/>
    <p:sldId id="270" r:id="rId17"/>
    <p:sldId id="268" r:id="rId18"/>
    <p:sldId id="278" r:id="rId19"/>
    <p:sldId id="289" r:id="rId20"/>
    <p:sldId id="276" r:id="rId21"/>
    <p:sldId id="277" r:id="rId22"/>
    <p:sldId id="282" r:id="rId23"/>
    <p:sldId id="283" r:id="rId24"/>
    <p:sldId id="286" r:id="rId25"/>
    <p:sldId id="285" r:id="rId26"/>
    <p:sldId id="287" r:id="rId27"/>
    <p:sldId id="292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15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23" autoAdjust="0"/>
  </p:normalViewPr>
  <p:slideViewPr>
    <p:cSldViewPr>
      <p:cViewPr varScale="1">
        <p:scale>
          <a:sx n="88" d="100"/>
          <a:sy n="88" d="100"/>
        </p:scale>
        <p:origin x="-23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AD66E-4716-4EA9-83AC-8D44A96AD99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CD87C-A3ED-4051-B67F-680222078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Threats and Tips to Protect against them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areas I’ll indicate how you can execute Protection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some I won’t because of levels of expertise.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take about 40 minutes to an hour.  After that questions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what’s presented is Basic and you may already be aware.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Windows Firewall usually is enough</a:t>
            </a:r>
          </a:p>
          <a:p>
            <a:r>
              <a:rPr lang="en-US" dirty="0" smtClean="0"/>
              <a:t>MACS not</a:t>
            </a:r>
            <a:r>
              <a:rPr lang="en-US" baseline="0" dirty="0" smtClean="0"/>
              <a:t> </a:t>
            </a:r>
            <a:r>
              <a:rPr lang="en-US" baseline="0" smtClean="0"/>
              <a:t>automatically turned 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Recommend</a:t>
            </a:r>
            <a:r>
              <a:rPr lang="en-US" baseline="0" dirty="0" smtClean="0"/>
              <a:t> you use a Firewall in Computer even if you have a router</a:t>
            </a:r>
          </a:p>
          <a:p>
            <a:r>
              <a:rPr lang="en-US" baseline="0" dirty="0" smtClean="0"/>
              <a:t>	Router Firewall blocks only “IN”</a:t>
            </a:r>
          </a:p>
          <a:p>
            <a:r>
              <a:rPr lang="en-US" baseline="0" dirty="0" smtClean="0"/>
              <a:t>	</a:t>
            </a:r>
            <a:r>
              <a:rPr lang="en-US" b="1" baseline="0" dirty="0" smtClean="0"/>
              <a:t>Most</a:t>
            </a:r>
            <a:r>
              <a:rPr lang="en-US" baseline="0" dirty="0" smtClean="0"/>
              <a:t> Computer Software blocks IN &amp;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will take you directly to the Test</a:t>
            </a:r>
          </a:p>
          <a:p>
            <a:endParaRPr lang="en-US" dirty="0" smtClean="0"/>
          </a:p>
          <a:p>
            <a:r>
              <a:rPr lang="en-US" dirty="0" smtClean="0"/>
              <a:t>Click </a:t>
            </a:r>
            <a:r>
              <a:rPr lang="en-US" b="1" dirty="0" smtClean="0"/>
              <a:t>Proceed</a:t>
            </a:r>
          </a:p>
          <a:p>
            <a:endParaRPr lang="en-US" dirty="0" smtClean="0"/>
          </a:p>
          <a:p>
            <a:r>
              <a:rPr lang="en-US" dirty="0" smtClean="0"/>
              <a:t>Click </a:t>
            </a:r>
            <a:r>
              <a:rPr lang="en-US" b="1" dirty="0" smtClean="0"/>
              <a:t>All Service Ports</a:t>
            </a:r>
          </a:p>
          <a:p>
            <a:endParaRPr lang="en-US" b="1" dirty="0" smtClean="0"/>
          </a:p>
          <a:p>
            <a:r>
              <a:rPr lang="en-US" b="1" dirty="0" smtClean="0"/>
              <a:t>Test will start automatically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it run until </a:t>
            </a:r>
            <a:r>
              <a:rPr lang="en-US" b="1" dirty="0" smtClean="0"/>
              <a:t>“Summary”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b="1" dirty="0" smtClean="0"/>
              <a:t>Green</a:t>
            </a:r>
            <a:r>
              <a:rPr lang="en-US" dirty="0" smtClean="0"/>
              <a:t> means Firewall is working</a:t>
            </a:r>
          </a:p>
          <a:p>
            <a:endParaRPr lang="en-US" dirty="0" smtClean="0"/>
          </a:p>
          <a:p>
            <a:r>
              <a:rPr lang="en-US" dirty="0" smtClean="0"/>
              <a:t>Open</a:t>
            </a:r>
            <a:r>
              <a:rPr lang="en-US" baseline="0" dirty="0" smtClean="0"/>
              <a:t> port shows as </a:t>
            </a:r>
            <a:r>
              <a:rPr lang="en-US" b="1" baseline="0" dirty="0" smtClean="0"/>
              <a:t>RED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Strength of the password is your BEST defense </a:t>
            </a:r>
            <a:endParaRPr lang="en-US" dirty="0" smtClean="0"/>
          </a:p>
          <a:p>
            <a:r>
              <a:rPr lang="en-US" b="1" dirty="0" smtClean="0"/>
              <a:t>Strength is determined by combination of character and length</a:t>
            </a:r>
          </a:p>
          <a:p>
            <a:r>
              <a:rPr lang="en-US" b="1" dirty="0" smtClean="0"/>
              <a:t>Link to check strength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9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Basic 8 letters		22</a:t>
            </a:r>
            <a:r>
              <a:rPr lang="en-US" b="1" baseline="0" dirty="0" smtClean="0"/>
              <a:t> minutes</a:t>
            </a:r>
          </a:p>
          <a:p>
            <a:r>
              <a:rPr lang="en-US" b="1" baseline="0" dirty="0" smtClean="0"/>
              <a:t>Same with one Cap 		8 Days</a:t>
            </a:r>
          </a:p>
          <a:p>
            <a:r>
              <a:rPr lang="en-US" b="1" baseline="0" dirty="0" smtClean="0"/>
              <a:t>One Cap plus Character		14 years</a:t>
            </a:r>
          </a:p>
          <a:p>
            <a:r>
              <a:rPr lang="en-US" b="1" baseline="0" dirty="0" smtClean="0"/>
              <a:t>Added one more character		927 Years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Authenticator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Second User and Password</a:t>
            </a:r>
          </a:p>
          <a:p>
            <a:endParaRPr lang="en-US" dirty="0" smtClean="0"/>
          </a:p>
          <a:p>
            <a:r>
              <a:rPr lang="en-US" dirty="0" smtClean="0"/>
              <a:t>Can be </a:t>
            </a:r>
            <a:r>
              <a:rPr lang="en-US" dirty="0" err="1" smtClean="0"/>
              <a:t>Numonic</a:t>
            </a:r>
            <a:r>
              <a:rPr lang="en-US" dirty="0" smtClean="0"/>
              <a:t> Figure or</a:t>
            </a:r>
            <a:r>
              <a:rPr lang="en-US" baseline="0" dirty="0" smtClean="0"/>
              <a:t> sent via </a:t>
            </a:r>
            <a:r>
              <a:rPr lang="en-US" b="1" baseline="0" dirty="0" smtClean="0"/>
              <a:t>Text</a:t>
            </a:r>
            <a:r>
              <a:rPr lang="en-US" baseline="0" dirty="0" smtClean="0"/>
              <a:t> or </a:t>
            </a:r>
            <a:r>
              <a:rPr lang="en-US" b="1" baseline="0" dirty="0" smtClean="0"/>
              <a:t>Phone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1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 I use same ID but Different passwords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4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NEEDS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58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WPA3-SAE newest and most secure</a:t>
            </a:r>
          </a:p>
          <a:p>
            <a:r>
              <a:rPr lang="en-US" baseline="0" dirty="0" smtClean="0"/>
              <a:t>	WPA = </a:t>
            </a:r>
            <a:r>
              <a:rPr lang="en-US" b="1" baseline="0" dirty="0" smtClean="0"/>
              <a:t>W</a:t>
            </a:r>
            <a:r>
              <a:rPr lang="en-US" baseline="0" dirty="0" smtClean="0"/>
              <a:t>I-FI </a:t>
            </a:r>
            <a:r>
              <a:rPr lang="en-US" b="1" baseline="0" dirty="0" smtClean="0"/>
              <a:t>P</a:t>
            </a:r>
            <a:r>
              <a:rPr lang="en-US" baseline="0" dirty="0" smtClean="0"/>
              <a:t>rotective </a:t>
            </a:r>
            <a:r>
              <a:rPr lang="en-US" b="1" baseline="0" dirty="0" smtClean="0"/>
              <a:t>A</a:t>
            </a:r>
            <a:r>
              <a:rPr lang="en-US" baseline="0" dirty="0" smtClean="0"/>
              <a:t>ccess,  PSK = </a:t>
            </a:r>
            <a:r>
              <a:rPr lang="en-US" b="1" baseline="0" dirty="0" smtClean="0"/>
              <a:t>P</a:t>
            </a:r>
            <a:r>
              <a:rPr lang="en-US" baseline="0" dirty="0" smtClean="0"/>
              <a:t>hase </a:t>
            </a:r>
            <a:r>
              <a:rPr lang="en-US" b="1" baseline="0" dirty="0" smtClean="0"/>
              <a:t>S</a:t>
            </a:r>
            <a:r>
              <a:rPr lang="en-US" baseline="0" dirty="0" smtClean="0"/>
              <a:t>hift </a:t>
            </a:r>
            <a:r>
              <a:rPr lang="en-US" b="1" baseline="0" dirty="0" smtClean="0"/>
              <a:t>K</a:t>
            </a:r>
            <a:r>
              <a:rPr lang="en-US" baseline="0" dirty="0" smtClean="0"/>
              <a:t>eying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WEP Basic </a:t>
            </a:r>
            <a:r>
              <a:rPr lang="en-US" b="1" baseline="0" dirty="0" smtClean="0"/>
              <a:t>DON’T USE IF YOU HAVE ALTERNATIVE  Older </a:t>
            </a:r>
            <a:r>
              <a:rPr lang="en-US" b="0" baseline="0" dirty="0" smtClean="0"/>
              <a:t>Verizon routers preset to WEP</a:t>
            </a:r>
          </a:p>
          <a:p>
            <a:endParaRPr lang="en-US" b="0" baseline="0" dirty="0" smtClean="0"/>
          </a:p>
          <a:p>
            <a:r>
              <a:rPr lang="en-US" sz="1200" b="1" dirty="0" smtClean="0"/>
              <a:t>Types;   ……….TKIP (</a:t>
            </a:r>
            <a:r>
              <a:rPr lang="en-US" sz="1200" b="1" u="sng" dirty="0" smtClean="0"/>
              <a:t>T</a:t>
            </a:r>
            <a:r>
              <a:rPr lang="en-US" sz="1200" b="1" dirty="0" smtClean="0"/>
              <a:t>emporal </a:t>
            </a:r>
            <a:r>
              <a:rPr lang="en-US" sz="1200" b="1" u="sng" dirty="0" smtClean="0"/>
              <a:t>K</a:t>
            </a:r>
            <a:r>
              <a:rPr lang="en-US" sz="1200" b="1" dirty="0" smtClean="0"/>
              <a:t>ey </a:t>
            </a:r>
            <a:r>
              <a:rPr lang="en-US" sz="1200" b="1" u="sng" dirty="0" smtClean="0"/>
              <a:t>I</a:t>
            </a:r>
            <a:r>
              <a:rPr lang="en-US" sz="1200" b="1" dirty="0" smtClean="0"/>
              <a:t>ntegrity </a:t>
            </a:r>
            <a:r>
              <a:rPr lang="en-US" sz="1200" b="1" u="sng" dirty="0" smtClean="0"/>
              <a:t>P</a:t>
            </a:r>
            <a:r>
              <a:rPr lang="en-US" sz="1200" b="1" dirty="0" smtClean="0"/>
              <a:t>rotocol </a:t>
            </a:r>
          </a:p>
          <a:p>
            <a:r>
              <a:rPr lang="en-US" sz="1200" b="1" dirty="0" smtClean="0"/>
              <a:t>                                                               or </a:t>
            </a:r>
          </a:p>
          <a:p>
            <a:r>
              <a:rPr lang="en-US" sz="1200" b="1" dirty="0" smtClean="0"/>
              <a:t>	</a:t>
            </a:r>
            <a:r>
              <a:rPr lang="en-US" sz="1200" b="1" baseline="0" dirty="0" smtClean="0"/>
              <a:t>       </a:t>
            </a:r>
            <a:r>
              <a:rPr lang="en-US" sz="1200" b="1" dirty="0" smtClean="0"/>
              <a:t>AES  (</a:t>
            </a:r>
            <a:r>
              <a:rPr lang="en-US" sz="1200" b="1" u="sng" dirty="0" smtClean="0"/>
              <a:t>A</a:t>
            </a:r>
            <a:r>
              <a:rPr lang="en-US" sz="1200" b="1" dirty="0" smtClean="0"/>
              <a:t>dvanced </a:t>
            </a:r>
            <a:r>
              <a:rPr lang="en-US" sz="1200" b="1" u="sng" dirty="0" smtClean="0"/>
              <a:t>E</a:t>
            </a:r>
            <a:r>
              <a:rPr lang="en-US" sz="1200" b="1" dirty="0" smtClean="0"/>
              <a:t>ncryption </a:t>
            </a:r>
            <a:r>
              <a:rPr lang="en-US" sz="1200" b="1" u="sng" dirty="0" smtClean="0"/>
              <a:t>S</a:t>
            </a:r>
            <a:r>
              <a:rPr lang="en-US" sz="1200" b="1" dirty="0" smtClean="0"/>
              <a:t>tandard  (uses different methodology to encrypt)</a:t>
            </a:r>
          </a:p>
          <a:p>
            <a:endParaRPr lang="en-US" b="0" baseline="0" dirty="0" smtClean="0"/>
          </a:p>
          <a:p>
            <a:endParaRPr lang="en-US" b="1" baseline="0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54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or may not require Passwords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Hackers</a:t>
            </a:r>
            <a:r>
              <a:rPr lang="en-US" baseline="0" dirty="0" smtClean="0"/>
              <a:t> are constantly trying to invade your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Anti Virus software will catch everything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take steps to minimize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32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Software requires Java to run</a:t>
            </a:r>
          </a:p>
          <a:p>
            <a:r>
              <a:rPr lang="en-US" dirty="0" smtClean="0"/>
              <a:t>Can install at that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50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Security questions with different answers.  Could use “Gettysburg Address”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</a:t>
            </a:r>
            <a:r>
              <a:rPr lang="en-US" dirty="0" smtClean="0"/>
              <a:t>Date of Birth</a:t>
            </a:r>
          </a:p>
          <a:p>
            <a:endParaRPr lang="en-US" dirty="0" smtClean="0"/>
          </a:p>
          <a:p>
            <a:r>
              <a:rPr lang="en-US" dirty="0" smtClean="0"/>
              <a:t>Duckduckgo.com.  Does not track user. Runs as fast as Google.  Great</a:t>
            </a:r>
            <a:r>
              <a:rPr lang="en-US" baseline="0" dirty="0" smtClean="0"/>
              <a:t> for basic searches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: Maps, Movie times, Restaurants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1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for “Malicious Software</a:t>
            </a:r>
          </a:p>
          <a:p>
            <a:r>
              <a:rPr lang="en-US" b="1" baseline="0" dirty="0" smtClean="0"/>
              <a:t>Virus</a:t>
            </a:r>
            <a:r>
              <a:rPr lang="en-US" baseline="0" dirty="0" smtClean="0"/>
              <a:t> attaches itself to a file.  File needs to be open to spread</a:t>
            </a:r>
          </a:p>
          <a:p>
            <a:r>
              <a:rPr lang="en-US" b="1" baseline="0" dirty="0" smtClean="0"/>
              <a:t>Worms</a:t>
            </a:r>
            <a:r>
              <a:rPr lang="en-US" baseline="0" dirty="0" smtClean="0"/>
              <a:t> Replicates itself to spread. Similar to Virus but will spread by itself</a:t>
            </a:r>
          </a:p>
          <a:p>
            <a:r>
              <a:rPr lang="en-US" baseline="0" dirty="0" smtClean="0"/>
              <a:t>   Can be by just visit to site</a:t>
            </a:r>
          </a:p>
          <a:p>
            <a:r>
              <a:rPr lang="en-US" b="1" baseline="0" dirty="0" smtClean="0"/>
              <a:t>Trojan</a:t>
            </a:r>
            <a:r>
              <a:rPr lang="en-US" baseline="0" dirty="0" smtClean="0"/>
              <a:t> Worst type. Appear to legit software but can disrupt computer operation, wipe out discs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Adware or Ransom Ware.  Holds computer hostage</a:t>
            </a:r>
          </a:p>
          <a:p>
            <a:r>
              <a:rPr lang="en-US" baseline="0" dirty="0" smtClean="0"/>
              <a:t>Free Versions  Run once a week </a:t>
            </a:r>
            <a:r>
              <a:rPr lang="en-US" b="1" baseline="0" dirty="0" smtClean="0"/>
              <a:t>MINIMUM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1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Pros and Cons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Acts like an additional Firewall</a:t>
            </a:r>
          </a:p>
          <a:p>
            <a:r>
              <a:rPr lang="en-US" dirty="0" smtClean="0"/>
              <a:t>Allows user to use an IP address in another location</a:t>
            </a:r>
          </a:p>
          <a:p>
            <a:r>
              <a:rPr lang="en-US" dirty="0" smtClean="0"/>
              <a:t>Makes REAL location “Stealth”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Some sites may not load through a VPN</a:t>
            </a:r>
          </a:p>
          <a:p>
            <a:r>
              <a:rPr lang="en-US" dirty="0" smtClean="0"/>
              <a:t>Would require user to either Pause or disconnect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Router</a:t>
            </a:r>
          </a:p>
          <a:p>
            <a:r>
              <a:rPr lang="en-US" dirty="0" smtClean="0"/>
              <a:t>Web Browsing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average persons use BASIC PROTECTION.</a:t>
            </a:r>
          </a:p>
          <a:p>
            <a:r>
              <a:rPr lang="en-US" baseline="0" dirty="0" smtClean="0"/>
              <a:t>	Anti Virus</a:t>
            </a:r>
          </a:p>
          <a:p>
            <a:r>
              <a:rPr lang="en-US" baseline="0" dirty="0" smtClean="0"/>
              <a:t>	Firewalls</a:t>
            </a:r>
          </a:p>
          <a:p>
            <a:r>
              <a:rPr lang="en-US" baseline="0" dirty="0" smtClean="0"/>
              <a:t>	Malware Blockers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Windows 7 thru11 has Firewall &amp; Anti-Virus built in.  Previous versions use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party software.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VIRUS</a:t>
            </a:r>
            <a:r>
              <a:rPr lang="en-US" b="1" baseline="0" dirty="0" smtClean="0"/>
              <a:t> CAN SNEAK IN VIA EMAILS OR WBSITES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AV </a:t>
            </a:r>
            <a:r>
              <a:rPr lang="en-US" b="1" baseline="0" dirty="0" smtClean="0"/>
              <a:t> IDENTIFIES, WARNS AND BLOCKS SOFTWARE THAT IT KNOWS OR SUSPECTS TO BE A VIRUS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COMPANIES UPDATE AV DAILY WITH NEWLY IDENTIFIED VIRUSES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SOME AV ALSO USE ALGORITHMS AS WELL AS DAILY UPDATE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CAN ONLY USE ONE AT A TIME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325C-313A-4F04-A53B-4D59CE9A8C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Popular FREE AVs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2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7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MUST HAVE AN ADMINISTRATOR ACCOUNT TO MANAGE WINDOWS.</a:t>
            </a:r>
          </a:p>
          <a:p>
            <a:r>
              <a:rPr lang="en-US" dirty="0" smtClean="0">
                <a:effectLst/>
              </a:rPr>
              <a:t>	During install Windows defaults to this type</a:t>
            </a:r>
          </a:p>
          <a:p>
            <a:r>
              <a:rPr lang="en-US" dirty="0" smtClean="0">
                <a:effectLst/>
              </a:rPr>
              <a:t>	If</a:t>
            </a:r>
            <a:r>
              <a:rPr lang="en-US" baseline="0" dirty="0" smtClean="0">
                <a:effectLst/>
              </a:rPr>
              <a:t> hacked while on line, Hacker can control computer</a:t>
            </a:r>
          </a:p>
          <a:p>
            <a:endParaRPr lang="en-US" baseline="0" dirty="0" smtClean="0">
              <a:effectLst/>
            </a:endParaRPr>
          </a:p>
          <a:p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Setup a “Standard” account and sign in with this account</a:t>
            </a:r>
          </a:p>
          <a:p>
            <a:r>
              <a:rPr lang="en-US" baseline="0" dirty="0" smtClean="0">
                <a:effectLst/>
              </a:rPr>
              <a:t>	</a:t>
            </a:r>
          </a:p>
          <a:p>
            <a:r>
              <a:rPr lang="en-US" baseline="0" dirty="0" smtClean="0">
                <a:effectLst/>
              </a:rPr>
              <a:t>	S</a:t>
            </a:r>
            <a:r>
              <a:rPr lang="en-US" dirty="0" smtClean="0">
                <a:effectLst/>
              </a:rPr>
              <a:t>tandard account can do </a:t>
            </a:r>
            <a:r>
              <a:rPr lang="en-US" b="1" dirty="0" smtClean="0">
                <a:effectLst/>
              </a:rPr>
              <a:t>almost</a:t>
            </a:r>
            <a:r>
              <a:rPr lang="en-US" dirty="0" smtClean="0">
                <a:effectLst/>
              </a:rPr>
              <a:t> anything that you can do with an administrator account.</a:t>
            </a:r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	Can’t do things that will effect other users</a:t>
            </a:r>
          </a:p>
          <a:p>
            <a:r>
              <a:rPr lang="en-US" baseline="0" dirty="0" smtClean="0">
                <a:effectLst/>
              </a:rPr>
              <a:t>	If tried, Message will asking for the ADMINISTRATORS PASSWORD	</a:t>
            </a:r>
          </a:p>
          <a:p>
            <a:endParaRPr lang="en-US" baseline="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into</a:t>
            </a:r>
            <a:r>
              <a:rPr lang="en-US" baseline="0" dirty="0" smtClean="0"/>
              <a:t> Control Panel and Click on “Users”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Navigate by “Manage another account” and “Add New User”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SET UP AS “STANDARD”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CD87C-A3ED-4051-B67F-680222078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0E7D6D-919E-4A7F-86C3-857F293B186E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D79B2F-8757-4272-88A7-738328627D5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lookou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SECURITY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TIPS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3962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Gary Paff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all Firewalls are perfect</a:t>
            </a:r>
          </a:p>
          <a:p>
            <a:pPr lvl="1"/>
            <a:r>
              <a:rPr lang="en-US" dirty="0" smtClean="0"/>
              <a:t>Win 7 thru 11 have a built in Firewall</a:t>
            </a:r>
          </a:p>
          <a:p>
            <a:pPr lvl="1"/>
            <a:r>
              <a:rPr lang="en-US" dirty="0" smtClean="0"/>
              <a:t>Security Suites will replace it if installed</a:t>
            </a:r>
          </a:p>
          <a:p>
            <a:pPr lvl="1"/>
            <a:r>
              <a:rPr lang="en-US" dirty="0" smtClean="0"/>
              <a:t>Routers have a built in Firewall</a:t>
            </a:r>
          </a:p>
          <a:p>
            <a:pPr lvl="1"/>
            <a:r>
              <a:rPr lang="en-US" dirty="0" smtClean="0"/>
              <a:t>MAC </a:t>
            </a:r>
            <a:r>
              <a:rPr lang="en-US" dirty="0" err="1" smtClean="0"/>
              <a:t>Ios</a:t>
            </a:r>
            <a:r>
              <a:rPr lang="en-US" dirty="0" smtClean="0"/>
              <a:t> has also but must be activated</a:t>
            </a:r>
          </a:p>
          <a:p>
            <a:pPr marL="2185416" lvl="8" indent="0">
              <a:buNone/>
            </a:pPr>
            <a:endParaRPr lang="en-US" dirty="0" smtClean="0"/>
          </a:p>
          <a:p>
            <a:pPr marL="2185416" lvl="8" indent="0">
              <a:buNone/>
            </a:pPr>
            <a:endParaRPr lang="en-US" dirty="0"/>
          </a:p>
          <a:p>
            <a:pPr marL="2185416" lvl="8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ZONE  ALARM</a:t>
            </a:r>
          </a:p>
          <a:p>
            <a:pPr marL="411480" lvl="1" indent="0">
              <a:buNone/>
            </a:pPr>
            <a:r>
              <a:rPr lang="en-US" dirty="0"/>
              <a:t>https://www.zonealarm.com/software/free-firewall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4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Some</a:t>
            </a:r>
            <a:r>
              <a:rPr lang="en-US" dirty="0"/>
              <a:t> software require open ports for access</a:t>
            </a:r>
          </a:p>
          <a:p>
            <a:pPr lvl="1"/>
            <a:r>
              <a:rPr lang="en-US" dirty="0"/>
              <a:t>Could make you </a:t>
            </a:r>
            <a:r>
              <a:rPr lang="en-US" dirty="0" smtClean="0"/>
              <a:t>vulnerable</a:t>
            </a:r>
          </a:p>
          <a:p>
            <a:pPr lvl="1"/>
            <a:r>
              <a:rPr lang="en-US" dirty="0" smtClean="0"/>
              <a:t>Unless required, all should be closed</a:t>
            </a:r>
            <a:endParaRPr lang="en-US" dirty="0"/>
          </a:p>
          <a:p>
            <a:pPr lvl="1"/>
            <a:r>
              <a:rPr lang="en-US" dirty="0" smtClean="0"/>
              <a:t>You can </a:t>
            </a:r>
            <a:r>
              <a:rPr lang="en-US" dirty="0"/>
              <a:t>Test for open ports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r>
              <a:rPr lang="en-US" dirty="0"/>
              <a:t>https://www.grc.com/x/ne.dll?bh0bkyd2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0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PORT </a:t>
            </a:r>
            <a:r>
              <a:rPr lang="en-US" dirty="0"/>
              <a:t>TEST</a:t>
            </a:r>
            <a:br>
              <a:rPr lang="en-US" dirty="0"/>
            </a:br>
            <a:r>
              <a:rPr lang="en-US" sz="2700" dirty="0"/>
              <a:t>https://www.grc.com/x/ne.dll?bh0bkyd2</a:t>
            </a: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5" y="1981200"/>
            <a:ext cx="8229600" cy="188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5" y="4421054"/>
            <a:ext cx="8153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10117739">
            <a:off x="4579411" y="3761816"/>
            <a:ext cx="347042" cy="63122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509425">
            <a:off x="3768708" y="4291804"/>
            <a:ext cx="286149" cy="637431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60" y="1600200"/>
            <a:ext cx="377927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662850"/>
            <a:ext cx="8229600" cy="45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18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dirty="0" smtClean="0"/>
              <a:t>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Strength of the password is your BEST defense </a:t>
            </a:r>
          </a:p>
          <a:p>
            <a:endParaRPr lang="en-US" sz="1800" dirty="0" smtClean="0"/>
          </a:p>
          <a:p>
            <a:r>
              <a:rPr lang="en-US" sz="2800" dirty="0" smtClean="0"/>
              <a:t>Strength is determined by combination of </a:t>
            </a:r>
          </a:p>
          <a:p>
            <a:pPr marL="137160" indent="0">
              <a:buNone/>
            </a:pPr>
            <a:r>
              <a:rPr lang="en-US" sz="1800" dirty="0" smtClean="0"/>
              <a:t>       </a:t>
            </a:r>
            <a:r>
              <a:rPr lang="en-US" sz="2800" dirty="0" smtClean="0"/>
              <a:t>character and length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      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00B0F0"/>
                </a:solidFill>
              </a:rPr>
              <a:t>https</a:t>
            </a:r>
            <a:r>
              <a:rPr lang="en-US" dirty="0">
                <a:solidFill>
                  <a:srgbClr val="00B0F0"/>
                </a:solidFill>
              </a:rPr>
              <a:t>://</a:t>
            </a:r>
            <a:r>
              <a:rPr lang="en-US" dirty="0" smtClean="0">
                <a:solidFill>
                  <a:srgbClr val="00B0F0"/>
                </a:solidFill>
              </a:rPr>
              <a:t>howsecureismypassword.net</a:t>
            </a:r>
            <a:r>
              <a:rPr lang="en-US" dirty="0">
                <a:solidFill>
                  <a:srgbClr val="00B0F0"/>
                </a:solidFill>
              </a:rPr>
              <a:t>/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3604"/>
              </p:ext>
            </p:extLst>
          </p:nvPr>
        </p:nvGraphicFramePr>
        <p:xfrm>
          <a:off x="1347788" y="3097743"/>
          <a:ext cx="6448425" cy="636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4212"/>
                <a:gridCol w="3224213"/>
              </a:tblGrid>
              <a:tr h="636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AVOID</a:t>
                      </a: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TIPS</a:t>
                      </a: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03843"/>
              </p:ext>
            </p:extLst>
          </p:nvPr>
        </p:nvGraphicFramePr>
        <p:xfrm>
          <a:off x="1381655" y="3810000"/>
          <a:ext cx="6448425" cy="182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0345"/>
                <a:gridCol w="3258080"/>
              </a:tblGrid>
              <a:tr h="18288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• Your First Name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• Your Last Name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• Your Birth Date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• Your Pet's Name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 • Your Street Name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  • Your High School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• Your Username </a:t>
                      </a: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• </a:t>
                      </a:r>
                      <a:r>
                        <a:rPr lang="en-US" sz="1600" dirty="0">
                          <a:effectLst/>
                        </a:rPr>
                        <a:t>Use Long </a:t>
                      </a:r>
                      <a:r>
                        <a:rPr lang="en-US" sz="1600" dirty="0" smtClean="0">
                          <a:effectLst/>
                        </a:rPr>
                        <a:t>Passwords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• </a:t>
                      </a:r>
                      <a:r>
                        <a:rPr lang="en-US" sz="1600" dirty="0">
                          <a:effectLst/>
                        </a:rPr>
                        <a:t>Use both letters and numbers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• Use characters: </a:t>
                      </a:r>
                      <a:r>
                        <a:rPr lang="en-US" sz="1600" dirty="0">
                          <a:effectLst/>
                        </a:rPr>
                        <a:t>* or ^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• </a:t>
                      </a:r>
                      <a:r>
                        <a:rPr lang="en-US" sz="1600" dirty="0">
                          <a:effectLst/>
                        </a:rPr>
                        <a:t>Frequently change </a:t>
                      </a:r>
                      <a:r>
                        <a:rPr lang="en-US" sz="1600" dirty="0" smtClean="0">
                          <a:effectLst/>
                        </a:rPr>
                        <a:t>passwords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• Do not write passwords down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• </a:t>
                      </a:r>
                      <a:r>
                        <a:rPr lang="en-US" sz="1600" dirty="0">
                          <a:effectLst/>
                        </a:rPr>
                        <a:t>Don't </a:t>
                      </a:r>
                      <a:r>
                        <a:rPr lang="en-US" sz="1600" dirty="0" smtClean="0">
                          <a:effectLst/>
                        </a:rPr>
                        <a:t>choose </a:t>
                      </a:r>
                      <a:r>
                        <a:rPr lang="en-US" sz="1600" dirty="0">
                          <a:effectLst/>
                        </a:rPr>
                        <a:t>'save </a:t>
                      </a:r>
                      <a:r>
                        <a:rPr lang="en-US" sz="1600" dirty="0" smtClean="0">
                          <a:effectLst/>
                        </a:rPr>
                        <a:t>password</a:t>
                      </a:r>
                      <a:r>
                        <a:rPr lang="en-US" sz="1600" dirty="0">
                          <a:effectLst/>
                        </a:rPr>
                        <a:t>'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   when </a:t>
                      </a:r>
                      <a:r>
                        <a:rPr lang="en-US" sz="1600" dirty="0">
                          <a:effectLst/>
                        </a:rPr>
                        <a:t>using public computers </a:t>
                      </a:r>
                      <a:endParaRPr lang="en-US" sz="1600" dirty="0">
                        <a:effectLst/>
                        <a:latin typeface="Tahoma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47788" y="30977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goodheart</a:t>
            </a:r>
            <a:r>
              <a:rPr lang="en-US" dirty="0" smtClean="0"/>
              <a:t>  		</a:t>
            </a:r>
          </a:p>
          <a:p>
            <a:r>
              <a:rPr lang="en-US" dirty="0" err="1" smtClean="0"/>
              <a:t>goodHeart</a:t>
            </a:r>
            <a:r>
              <a:rPr lang="en-US" dirty="0" smtClean="0"/>
              <a:t>		</a:t>
            </a:r>
          </a:p>
          <a:p>
            <a:r>
              <a:rPr lang="en-US" dirty="0" err="1" smtClean="0"/>
              <a:t>goodHeart</a:t>
            </a:r>
            <a:r>
              <a:rPr lang="en-US" dirty="0" smtClean="0"/>
              <a:t>&amp;		</a:t>
            </a:r>
          </a:p>
          <a:p>
            <a:r>
              <a:rPr lang="en-US" dirty="0" smtClean="0"/>
              <a:t>$</a:t>
            </a:r>
            <a:r>
              <a:rPr lang="en-US" dirty="0" err="1" smtClean="0"/>
              <a:t>goodHeart</a:t>
            </a:r>
            <a:r>
              <a:rPr lang="en-US" dirty="0" smtClean="0"/>
              <a:t>&amp;	</a:t>
            </a:r>
          </a:p>
          <a:p>
            <a:r>
              <a:rPr lang="en-US" dirty="0" smtClean="0"/>
              <a:t>https://howsecureismypassword.net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4" y="609600"/>
            <a:ext cx="807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27" y="3509078"/>
            <a:ext cx="2543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72522" y="3757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TWO STEP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399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sites allow or Require Two Step Authorization</a:t>
            </a:r>
          </a:p>
          <a:p>
            <a:pPr marL="0" indent="0">
              <a:buNone/>
            </a:pPr>
            <a:r>
              <a:rPr lang="en-US" sz="2800" dirty="0" smtClean="0"/>
              <a:t>        Google</a:t>
            </a:r>
            <a:r>
              <a:rPr lang="en-US" sz="2800" dirty="0"/>
              <a:t>, Facebook, Microsoft, </a:t>
            </a:r>
            <a:r>
              <a:rPr lang="en-US" sz="2800" dirty="0" smtClean="0"/>
              <a:t>Apple</a:t>
            </a:r>
          </a:p>
          <a:p>
            <a:pPr marL="0" indent="0">
              <a:buNone/>
            </a:pPr>
            <a:r>
              <a:rPr lang="en-US" sz="2800" dirty="0" smtClean="0"/>
              <a:t>        Banks, Brokerages etc.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	</a:t>
            </a:r>
            <a:r>
              <a:rPr lang="en-US" sz="2800" i="1" u="sng" dirty="0" smtClean="0"/>
              <a:t>USE IT IF AVAILABLE</a:t>
            </a:r>
            <a:endParaRPr lang="en-US" sz="2800" i="1" dirty="0"/>
          </a:p>
          <a:p>
            <a:r>
              <a:rPr lang="en-US" sz="2800" dirty="0" smtClean="0"/>
              <a:t>How </a:t>
            </a:r>
            <a:r>
              <a:rPr lang="en-US" sz="2800" dirty="0"/>
              <a:t>does two-factor authentication </a:t>
            </a:r>
            <a:r>
              <a:rPr lang="en-US" sz="2800" dirty="0" smtClean="0"/>
              <a:t>work?</a:t>
            </a:r>
          </a:p>
          <a:p>
            <a:r>
              <a:rPr lang="en-US" sz="2800" dirty="0" smtClean="0"/>
              <a:t>You </a:t>
            </a:r>
            <a:r>
              <a:rPr lang="en-US" sz="2800" dirty="0"/>
              <a:t>need to provide two pieces of </a:t>
            </a:r>
            <a:r>
              <a:rPr lang="en-US" sz="2800" dirty="0" smtClean="0"/>
              <a:t>information </a:t>
            </a:r>
            <a:r>
              <a:rPr lang="en-US" sz="2800" dirty="0"/>
              <a:t>to get into your </a:t>
            </a:r>
            <a:r>
              <a:rPr lang="en-US" sz="2800" dirty="0" smtClean="0"/>
              <a:t>account. </a:t>
            </a:r>
          </a:p>
          <a:p>
            <a:pPr marL="0" indent="0">
              <a:buNone/>
            </a:pPr>
            <a:r>
              <a:rPr lang="en-US" sz="2800" dirty="0" smtClean="0"/>
              <a:t>         The first is your password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The </a:t>
            </a:r>
            <a:r>
              <a:rPr lang="en-US" sz="2800" dirty="0"/>
              <a:t>second </a:t>
            </a:r>
            <a:r>
              <a:rPr lang="en-US" sz="2800" dirty="0" smtClean="0"/>
              <a:t>is </a:t>
            </a:r>
            <a:r>
              <a:rPr lang="en-US" sz="2800" dirty="0"/>
              <a:t>another </a:t>
            </a:r>
            <a:r>
              <a:rPr lang="en-US" sz="2800" dirty="0" smtClean="0"/>
              <a:t>code which may be</a:t>
            </a:r>
          </a:p>
          <a:p>
            <a:pPr marL="0" indent="0">
              <a:buNone/>
            </a:pPr>
            <a:r>
              <a:rPr lang="en-US" sz="2800" dirty="0" smtClean="0"/>
              <a:t>         sent by phone or text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6576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953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1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ENTRY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06" y="1905001"/>
            <a:ext cx="6182588" cy="33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4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IMPORTANT 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317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HACKERS ARE OUT THERE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NO SYSTEM CAN BE 100% SECURED</a:t>
            </a:r>
          </a:p>
          <a:p>
            <a:pPr marL="411480" lvl="1" indent="0">
              <a:buNone/>
            </a:pPr>
            <a:r>
              <a:rPr lang="en-US" dirty="0" smtClean="0"/>
              <a:t>	</a:t>
            </a:r>
          </a:p>
          <a:p>
            <a:pPr marL="411480" lvl="1" indent="0">
              <a:buNone/>
            </a:pPr>
            <a:r>
              <a:rPr lang="en-US" dirty="0" smtClean="0"/>
              <a:t>USE BASIC PROTECTION IS A </a:t>
            </a:r>
            <a:r>
              <a:rPr lang="en-US" b="1" u="sng" dirty="0" smtClean="0"/>
              <a:t>MINIMUM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dirty="0" smtClean="0"/>
              <a:t>OPERATING SAFER CAN BETTER PROTECT  YOU 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fddd\Pictures\hack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266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SMARTPHONES &amp;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057400"/>
            <a:ext cx="8815732" cy="4419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Several of </a:t>
            </a:r>
            <a:r>
              <a:rPr lang="en-US" dirty="0" smtClean="0"/>
              <a:t>listed</a:t>
            </a:r>
            <a:r>
              <a:rPr lang="en-US" sz="2800" dirty="0" smtClean="0"/>
              <a:t> AVs are compatible</a:t>
            </a:r>
          </a:p>
          <a:p>
            <a:endParaRPr lang="en-US" sz="1600" dirty="0" smtClean="0"/>
          </a:p>
          <a:p>
            <a:r>
              <a:rPr lang="en-US" sz="2800" dirty="0" smtClean="0"/>
              <a:t>LOOKOUT for Apple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sz="2800" dirty="0" smtClean="0"/>
              <a:t> Android</a:t>
            </a:r>
          </a:p>
          <a:p>
            <a:pPr marL="137160" indent="0">
              <a:buNone/>
            </a:pPr>
            <a:r>
              <a:rPr lang="en-US" sz="2800" dirty="0" smtClean="0"/>
              <a:t> </a:t>
            </a:r>
            <a:endParaRPr lang="en-US" sz="1800" dirty="0" smtClean="0"/>
          </a:p>
          <a:p>
            <a:r>
              <a:rPr lang="en-US" dirty="0" smtClean="0"/>
              <a:t>https://www.lookout.com/life</a:t>
            </a:r>
          </a:p>
          <a:p>
            <a:endParaRPr lang="en-US" sz="2800" dirty="0" smtClean="0"/>
          </a:p>
          <a:p>
            <a:endParaRPr lang="en-US" sz="2400" dirty="0" smtClean="0">
              <a:hlinkClick r:id="rId3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hlinkClick r:id="rId3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hlinkClick r:id="rId3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14600"/>
            <a:ext cx="218633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ROUTER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Most Routers come with </a:t>
            </a:r>
            <a:r>
              <a:rPr lang="en-US" sz="2800" dirty="0" smtClean="0"/>
              <a:t>set </a:t>
            </a:r>
            <a:r>
              <a:rPr lang="en-US" sz="2800" dirty="0" smtClean="0"/>
              <a:t>security</a:t>
            </a:r>
          </a:p>
          <a:p>
            <a:endParaRPr lang="en-US" sz="1600" dirty="0" smtClean="0"/>
          </a:p>
          <a:p>
            <a:r>
              <a:rPr lang="en-US" sz="2800" dirty="0" smtClean="0"/>
              <a:t>Change </a:t>
            </a:r>
            <a:r>
              <a:rPr lang="en-US" sz="2800" dirty="0"/>
              <a:t>the </a:t>
            </a:r>
            <a:r>
              <a:rPr lang="en-US" sz="2800" dirty="0" smtClean="0"/>
              <a:t>default name </a:t>
            </a:r>
            <a:r>
              <a:rPr lang="en-US" sz="2800" dirty="0"/>
              <a:t>of your </a:t>
            </a:r>
            <a:r>
              <a:rPr lang="en-US" sz="2800" dirty="0" smtClean="0"/>
              <a:t>router.</a:t>
            </a:r>
          </a:p>
          <a:p>
            <a:endParaRPr lang="en-US" sz="1600" dirty="0" smtClean="0"/>
          </a:p>
          <a:p>
            <a:r>
              <a:rPr lang="en-US" sz="2800" dirty="0"/>
              <a:t>Change your router's pre-set </a:t>
            </a:r>
            <a:r>
              <a:rPr lang="en-US" sz="2800" dirty="0" smtClean="0"/>
              <a:t>password</a:t>
            </a:r>
          </a:p>
          <a:p>
            <a:endParaRPr lang="en-US" sz="1600" dirty="0" smtClean="0"/>
          </a:p>
          <a:p>
            <a:r>
              <a:rPr lang="en-US" sz="2800" dirty="0" smtClean="0"/>
              <a:t>Verify Encryption</a:t>
            </a:r>
          </a:p>
          <a:p>
            <a:endParaRPr lang="en-US" sz="1900" dirty="0"/>
          </a:p>
          <a:p>
            <a:r>
              <a:rPr lang="en-US" sz="2800" dirty="0" smtClean="0"/>
              <a:t>Two </a:t>
            </a:r>
            <a:r>
              <a:rPr lang="en-US" sz="2800" u="sng" dirty="0" smtClean="0"/>
              <a:t>Types</a:t>
            </a:r>
            <a:r>
              <a:rPr lang="en-US" sz="2800" dirty="0" smtClean="0"/>
              <a:t> of encryption</a:t>
            </a:r>
          </a:p>
          <a:p>
            <a:pPr lvl="1"/>
            <a:r>
              <a:rPr lang="en-US" sz="2200" dirty="0" smtClean="0"/>
              <a:t>TKIP &amp; AES.  Most new Routers Default to AES</a:t>
            </a:r>
          </a:p>
          <a:p>
            <a:pPr lvl="1"/>
            <a:r>
              <a:rPr lang="en-US" sz="2200" dirty="0" smtClean="0"/>
              <a:t>Router and Computer must be set to same type</a:t>
            </a:r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 Two best </a:t>
            </a:r>
            <a:r>
              <a:rPr lang="en-US" sz="2800" u="sng" dirty="0" smtClean="0"/>
              <a:t>Methods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encryption to use: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400" dirty="0"/>
              <a:t>	</a:t>
            </a:r>
            <a:r>
              <a:rPr lang="en-US" sz="2600" b="1" dirty="0" smtClean="0"/>
              <a:t>WPA2-PSK</a:t>
            </a:r>
            <a:r>
              <a:rPr lang="en-US" sz="2600" dirty="0"/>
              <a:t> or </a:t>
            </a:r>
            <a:r>
              <a:rPr lang="en-US" sz="2600" b="1" dirty="0"/>
              <a:t>WPA3-SAE</a:t>
            </a:r>
            <a:r>
              <a:rPr lang="en-US" sz="20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0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DISPOSABLE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email account </a:t>
            </a:r>
            <a:r>
              <a:rPr lang="en-US" dirty="0" smtClean="0"/>
              <a:t>when you don’t </a:t>
            </a:r>
            <a:r>
              <a:rPr lang="en-US" dirty="0"/>
              <a:t>want to give out your primary email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Valid when used</a:t>
            </a:r>
          </a:p>
          <a:p>
            <a:pPr lvl="1"/>
            <a:r>
              <a:rPr lang="en-US" dirty="0" smtClean="0"/>
              <a:t>Can be set up with expiration date</a:t>
            </a:r>
          </a:p>
          <a:p>
            <a:pPr lvl="1"/>
            <a:r>
              <a:rPr lang="en-US" dirty="0" smtClean="0"/>
              <a:t>Infected attachments (virus/malware) contained</a:t>
            </a:r>
          </a:p>
          <a:p>
            <a:pPr lvl="1"/>
            <a:r>
              <a:rPr lang="en-US" dirty="0" smtClean="0"/>
              <a:t>Less “Junk” mail in personal mail</a:t>
            </a:r>
          </a:p>
          <a:p>
            <a:pPr marL="411480" lvl="1" indent="0">
              <a:buNone/>
            </a:pPr>
            <a:r>
              <a:rPr lang="en-US" dirty="0" smtClean="0"/>
              <a:t>Shouldn’t be used for Finance or sites with Sensitive information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Two with different features</a:t>
            </a:r>
          </a:p>
          <a:p>
            <a:pPr marL="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r>
              <a:rPr lang="en-US" sz="2800" dirty="0"/>
              <a:t>	   </a:t>
            </a:r>
            <a:r>
              <a:rPr lang="en-US" sz="2800" dirty="0" smtClean="0"/>
              <a:t>https</a:t>
            </a:r>
            <a:r>
              <a:rPr lang="en-US" sz="2800" dirty="0"/>
              <a:t>://</a:t>
            </a:r>
            <a:r>
              <a:rPr lang="en-US" dirty="0"/>
              <a:t>www.temporarymail.com</a:t>
            </a:r>
            <a:endParaRPr lang="en-US" sz="1400" b="1" dirty="0"/>
          </a:p>
          <a:p>
            <a:pPr marL="0" indent="0">
              <a:buNone/>
            </a:pPr>
            <a:r>
              <a:rPr lang="en-US" dirty="0"/>
              <a:t>	   https://</a:t>
            </a:r>
            <a:r>
              <a:rPr lang="en-US" sz="2400" dirty="0"/>
              <a:t>www.emailondeck.com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 fontScale="90000"/>
          </a:bodyPr>
          <a:lstStyle/>
          <a:p>
            <a:r>
              <a:rPr lang="en-US" dirty="0"/>
              <a:t>Insecure and Awful Software</a:t>
            </a:r>
            <a:br>
              <a:rPr lang="en-US" dirty="0"/>
            </a:br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 lnSpcReduction="10000"/>
          </a:bodyPr>
          <a:lstStyle/>
          <a:p>
            <a:pPr marL="411480" lvl="1" indent="0">
              <a:buNone/>
            </a:pPr>
            <a:endParaRPr lang="en-US" sz="1900" dirty="0" smtClean="0"/>
          </a:p>
          <a:p>
            <a:r>
              <a:rPr lang="en-US" dirty="0" smtClean="0"/>
              <a:t>Used to develop Software</a:t>
            </a:r>
          </a:p>
          <a:p>
            <a:pPr marL="0" lvl="1" indent="0">
              <a:buClr>
                <a:schemeClr val="tx1">
                  <a:shade val="95000"/>
                </a:schemeClr>
              </a:buClr>
              <a:buSzPct val="65000"/>
              <a:buNone/>
            </a:pPr>
            <a:endParaRPr lang="en-US" dirty="0" smtClean="0"/>
          </a:p>
          <a:p>
            <a:pPr marL="342900" lvl="1" indent="-3429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2800" dirty="0" smtClean="0"/>
              <a:t>Used by Hackers to infiltrate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dirty="0" smtClean="0"/>
              <a:t>Not needed 99.5% of the time by users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At a Minimum, KEEP IT CURRENT</a:t>
            </a:r>
          </a:p>
          <a:p>
            <a:endParaRPr lang="en-US" sz="1800" dirty="0" smtClean="0"/>
          </a:p>
          <a:p>
            <a:r>
              <a:rPr lang="en-US" dirty="0" smtClean="0"/>
              <a:t>Should be Disabled or Uninstalled</a:t>
            </a:r>
          </a:p>
          <a:p>
            <a:pPr lvl="1"/>
            <a:r>
              <a:rPr lang="en-US" dirty="0" smtClean="0"/>
              <a:t>Disable in Browsers Add </a:t>
            </a:r>
            <a:r>
              <a:rPr lang="en-US" dirty="0" err="1" smtClean="0"/>
              <a:t>Ons</a:t>
            </a:r>
            <a:endParaRPr lang="en-US" dirty="0" smtClean="0"/>
          </a:p>
          <a:p>
            <a:pPr lvl="1"/>
            <a:r>
              <a:rPr lang="en-US" dirty="0" smtClean="0"/>
              <a:t>Uninstall in Control Panel</a:t>
            </a:r>
          </a:p>
          <a:p>
            <a:pPr marL="585216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/>
          <a:lstStyle/>
          <a:p>
            <a:r>
              <a:rPr lang="en-US" dirty="0"/>
              <a:t>Some websites </a:t>
            </a:r>
            <a:r>
              <a:rPr lang="en-US" dirty="0" smtClean="0"/>
              <a:t>need ActiveX </a:t>
            </a:r>
            <a:r>
              <a:rPr lang="en-US" dirty="0"/>
              <a:t>to </a:t>
            </a:r>
            <a:r>
              <a:rPr lang="en-US" dirty="0" smtClean="0"/>
              <a:t>view it.</a:t>
            </a:r>
          </a:p>
          <a:p>
            <a:endParaRPr lang="en-US" dirty="0" smtClean="0"/>
          </a:p>
          <a:p>
            <a:r>
              <a:rPr lang="en-US" dirty="0" smtClean="0"/>
              <a:t>Can be compromised</a:t>
            </a:r>
          </a:p>
          <a:p>
            <a:endParaRPr lang="en-US" dirty="0" smtClean="0"/>
          </a:p>
          <a:p>
            <a:r>
              <a:rPr lang="en-US" dirty="0" smtClean="0"/>
              <a:t>Browsers asks </a:t>
            </a:r>
            <a:r>
              <a:rPr lang="en-US" dirty="0"/>
              <a:t>if you want to install the </a:t>
            </a:r>
            <a:r>
              <a:rPr lang="en-US" dirty="0" smtClean="0"/>
              <a:t>ActiveX.</a:t>
            </a:r>
          </a:p>
          <a:p>
            <a:endParaRPr lang="en-US" dirty="0"/>
          </a:p>
          <a:p>
            <a:r>
              <a:rPr lang="en-US" dirty="0" smtClean="0"/>
              <a:t>If ActiveX is </a:t>
            </a:r>
            <a:r>
              <a:rPr lang="en-US" dirty="0"/>
              <a:t>not </a:t>
            </a:r>
            <a:r>
              <a:rPr lang="en-US" dirty="0" smtClean="0"/>
              <a:t>essential, </a:t>
            </a:r>
            <a:r>
              <a:rPr lang="en-US" dirty="0"/>
              <a:t>avoid </a:t>
            </a:r>
            <a:r>
              <a:rPr lang="en-US" dirty="0" smtClean="0"/>
              <a:t>installing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ctr"/>
            <a:r>
              <a:rPr lang="en-US" dirty="0" smtClean="0"/>
              <a:t>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Best Defense</a:t>
            </a:r>
          </a:p>
          <a:p>
            <a:r>
              <a:rPr lang="en-US" dirty="0" smtClean="0"/>
              <a:t>Don’t open suspect sites or email</a:t>
            </a:r>
          </a:p>
          <a:p>
            <a:r>
              <a:rPr lang="en-US" dirty="0" smtClean="0"/>
              <a:t>Don’t use real information </a:t>
            </a:r>
          </a:p>
          <a:p>
            <a:pPr lvl="1"/>
            <a:r>
              <a:rPr lang="en-US" dirty="0" smtClean="0"/>
              <a:t>Wrong Answer to question</a:t>
            </a:r>
          </a:p>
          <a:p>
            <a:pPr lvl="1"/>
            <a:r>
              <a:rPr lang="en-US" dirty="0" smtClean="0"/>
              <a:t>Remember the false information</a:t>
            </a:r>
          </a:p>
          <a:p>
            <a:r>
              <a:rPr lang="en-US" dirty="0" smtClean="0"/>
              <a:t>Use an anonymous Search Engine </a:t>
            </a:r>
          </a:p>
          <a:p>
            <a:r>
              <a:rPr lang="en-US" dirty="0" smtClean="0"/>
              <a:t>Duckduckgo.com </a:t>
            </a:r>
          </a:p>
          <a:p>
            <a:pPr lvl="1"/>
            <a:r>
              <a:rPr lang="en-US" dirty="0" smtClean="0"/>
              <a:t>Google not anonymous</a:t>
            </a:r>
          </a:p>
          <a:p>
            <a:r>
              <a:rPr lang="en-US" dirty="0" smtClean="0"/>
              <a:t>Use encrypted </a:t>
            </a:r>
            <a:r>
              <a:rPr lang="en-US" dirty="0"/>
              <a:t>connection when </a:t>
            </a:r>
            <a:r>
              <a:rPr lang="en-US" dirty="0" smtClean="0"/>
              <a:t>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Unwanted Software </a:t>
            </a:r>
          </a:p>
          <a:p>
            <a:pPr lvl="1"/>
            <a:r>
              <a:rPr lang="en-US" sz="2400" dirty="0" smtClean="0"/>
              <a:t>Mostly  Worms,  Trojans, Adware , Virus </a:t>
            </a:r>
          </a:p>
          <a:p>
            <a:pPr marL="585216" lvl="1" indent="0">
              <a:buNone/>
            </a:pPr>
            <a:endParaRPr lang="en-US" sz="2400" dirty="0"/>
          </a:p>
          <a:p>
            <a:r>
              <a:rPr lang="en-US" sz="2800" dirty="0" smtClean="0"/>
              <a:t>Most are caught with AV software but not all </a:t>
            </a:r>
          </a:p>
          <a:p>
            <a:endParaRPr lang="en-US" sz="2800" dirty="0"/>
          </a:p>
          <a:p>
            <a:r>
              <a:rPr lang="en-US" sz="2800" dirty="0" smtClean="0"/>
              <a:t>Need Anti-malware software to find &amp; remove</a:t>
            </a:r>
          </a:p>
          <a:p>
            <a:pPr lvl="1"/>
            <a:r>
              <a:rPr lang="en-US" dirty="0" smtClean="0"/>
              <a:t>Malwarebytes      </a:t>
            </a:r>
            <a:r>
              <a:rPr lang="en-US" sz="2000" dirty="0" smtClean="0"/>
              <a:t>https://www.malwarebytes.com</a:t>
            </a:r>
          </a:p>
          <a:p>
            <a:pPr lvl="1"/>
            <a:r>
              <a:rPr lang="en-US" sz="2200" dirty="0" err="1" smtClean="0"/>
              <a:t>Superantispyware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20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tx1">
                    <a:lumMod val="95000"/>
                  </a:schemeClr>
                </a:solidFill>
              </a:rPr>
              <a:t>http://www.superantispyware.com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VPN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dirty="0" smtClean="0"/>
              <a:t>Virtual Personal Network)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543799" y="3624943"/>
            <a:ext cx="16611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071894" y="3581400"/>
            <a:ext cx="19735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6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available Security Software</a:t>
            </a:r>
          </a:p>
          <a:p>
            <a:endParaRPr lang="en-US" dirty="0" smtClean="0"/>
          </a:p>
          <a:p>
            <a:r>
              <a:rPr lang="en-US" dirty="0" smtClean="0"/>
              <a:t>Run Security software as needed (once a week)</a:t>
            </a:r>
          </a:p>
          <a:p>
            <a:endParaRPr lang="en-US" dirty="0"/>
          </a:p>
          <a:p>
            <a:r>
              <a:rPr lang="en-US" dirty="0" smtClean="0"/>
              <a:t>Stay Alert</a:t>
            </a:r>
          </a:p>
        </p:txBody>
      </p:sp>
    </p:spTree>
    <p:extLst>
      <p:ext uri="{BB962C8B-B14F-4D97-AF65-F5344CB8AC3E}">
        <p14:creationId xmlns:p14="http://schemas.microsoft.com/office/powerpoint/2010/main" val="246888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AREAS NEEDING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COMPUTER</a:t>
            </a:r>
          </a:p>
          <a:p>
            <a:pPr lvl="1"/>
            <a:r>
              <a:rPr lang="en-US" dirty="0" smtClean="0"/>
              <a:t>PCs &amp; MACS</a:t>
            </a:r>
          </a:p>
          <a:p>
            <a:pPr marL="411480" lvl="1" indent="0">
              <a:buNone/>
            </a:pPr>
            <a:endParaRPr lang="en-US" sz="1600" dirty="0" smtClean="0"/>
          </a:p>
          <a:p>
            <a:r>
              <a:rPr lang="en-US" dirty="0" smtClean="0"/>
              <a:t>CELLPHONES</a:t>
            </a:r>
          </a:p>
          <a:p>
            <a:endParaRPr lang="en-US" sz="1600" dirty="0" smtClean="0"/>
          </a:p>
          <a:p>
            <a:r>
              <a:rPr lang="en-US" dirty="0" smtClean="0"/>
              <a:t>TABLETS</a:t>
            </a:r>
          </a:p>
          <a:p>
            <a:endParaRPr lang="en-US" sz="1600" dirty="0" smtClean="0"/>
          </a:p>
          <a:p>
            <a:r>
              <a:rPr lang="en-US" dirty="0" smtClean="0"/>
              <a:t>WIRELESS ROUTER</a:t>
            </a:r>
          </a:p>
          <a:p>
            <a:endParaRPr lang="en-US" sz="1600" dirty="0" smtClean="0"/>
          </a:p>
          <a:p>
            <a:r>
              <a:rPr lang="en-US" dirty="0" smtClean="0"/>
              <a:t>USING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50596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 Settings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Anti-Virus</a:t>
            </a:r>
          </a:p>
          <a:p>
            <a:endParaRPr lang="en-US" dirty="0" smtClean="0"/>
          </a:p>
          <a:p>
            <a:r>
              <a:rPr lang="en-US" dirty="0" smtClean="0"/>
              <a:t>Firewalls</a:t>
            </a:r>
          </a:p>
          <a:p>
            <a:endParaRPr lang="en-US" dirty="0" smtClean="0"/>
          </a:p>
          <a:p>
            <a:r>
              <a:rPr lang="en-US" dirty="0" smtClean="0"/>
              <a:t>Malware Blockers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Passwords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ANTI-VIRUS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8674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800" b="1" u="sng" dirty="0" smtClean="0"/>
              <a:t>MUST</a:t>
            </a:r>
            <a:r>
              <a:rPr lang="en-US" sz="2800" b="1" dirty="0" smtClean="0"/>
              <a:t> have an Anti Virus program</a:t>
            </a:r>
          </a:p>
          <a:p>
            <a:endParaRPr lang="en-US" sz="1800" b="1" u="sng" dirty="0" smtClean="0">
              <a:solidFill>
                <a:srgbClr val="FF0000"/>
              </a:solidFill>
            </a:endParaRPr>
          </a:p>
          <a:p>
            <a:r>
              <a:rPr lang="en-US" sz="2800" b="1" u="sng" dirty="0" smtClean="0"/>
              <a:t>MUST</a:t>
            </a:r>
            <a:r>
              <a:rPr lang="en-US" sz="2800" b="1" dirty="0" smtClean="0"/>
              <a:t> keep it updated.  Set for Auto Update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Protected ONLY from date indicated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800" b="1" i="1" dirty="0" smtClean="0"/>
              <a:t>DON’T RUN COMPUTER WITHOUT IT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Don’t open attachments you can’t identify</a:t>
            </a:r>
          </a:p>
          <a:p>
            <a:endParaRPr lang="en-US" sz="1800" b="1" u="sng" dirty="0" smtClean="0"/>
          </a:p>
          <a:p>
            <a:r>
              <a:rPr lang="en-US" sz="2800" b="1" u="sng" dirty="0" smtClean="0"/>
              <a:t>USE ONLY ONE AV </a:t>
            </a:r>
            <a:endParaRPr lang="en-US" sz="2800" u="sng" dirty="0" smtClean="0"/>
          </a:p>
          <a:p>
            <a:pPr>
              <a:buNone/>
            </a:pPr>
            <a:r>
              <a:rPr lang="en-US" sz="2400" b="1" i="1" dirty="0" smtClean="0"/>
              <a:t> 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955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POPULAR WIN &amp;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Total              </a:t>
            </a:r>
            <a:r>
              <a:rPr lang="en-US" sz="2400" dirty="0" smtClean="0"/>
              <a:t>https://www.totslav.com</a:t>
            </a:r>
          </a:p>
          <a:p>
            <a:endParaRPr lang="en-US" sz="2400" dirty="0" smtClean="0"/>
          </a:p>
          <a:p>
            <a:r>
              <a:rPr lang="en-US" sz="2800" dirty="0" smtClean="0"/>
              <a:t>Avast             </a:t>
            </a:r>
            <a:r>
              <a:rPr lang="en-US" sz="2400" dirty="0" smtClean="0"/>
              <a:t>https://www.avast.com/en</a:t>
            </a:r>
          </a:p>
          <a:p>
            <a:endParaRPr lang="en-US" sz="2400" dirty="0" smtClean="0"/>
          </a:p>
          <a:p>
            <a:r>
              <a:rPr lang="en-US" dirty="0" smtClean="0"/>
              <a:t>Avira            </a:t>
            </a:r>
            <a:r>
              <a:rPr lang="en-US" sz="3000" dirty="0" smtClean="0"/>
              <a:t> </a:t>
            </a:r>
            <a:r>
              <a:rPr lang="en-US" sz="2400" dirty="0" smtClean="0"/>
              <a:t>https://www.avira.com</a:t>
            </a:r>
          </a:p>
          <a:p>
            <a:pPr marL="137160" indent="0">
              <a:buNone/>
            </a:pPr>
            <a:endParaRPr lang="en-US" sz="2400" dirty="0"/>
          </a:p>
          <a:p>
            <a:r>
              <a:rPr lang="en-US" dirty="0" smtClean="0"/>
              <a:t>Bitdefender</a:t>
            </a:r>
            <a:r>
              <a:rPr lang="en-US" sz="3000" dirty="0" smtClean="0"/>
              <a:t>   </a:t>
            </a:r>
            <a:r>
              <a:rPr lang="en-US" sz="2400" dirty="0" smtClean="0"/>
              <a:t>https://www.bitdefender.com</a:t>
            </a:r>
          </a:p>
          <a:p>
            <a:endParaRPr lang="en-US" sz="2400" dirty="0" smtClean="0"/>
          </a:p>
          <a:p>
            <a:r>
              <a:rPr lang="en-US" sz="3000" dirty="0" smtClean="0"/>
              <a:t>All have </a:t>
            </a:r>
            <a:r>
              <a:rPr lang="en-US" sz="3000" b="1" u="sng" dirty="0" smtClean="0"/>
              <a:t>Free</a:t>
            </a:r>
            <a:r>
              <a:rPr lang="en-US" sz="3000" dirty="0" smtClean="0"/>
              <a:t> versions that are good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D4E15"/>
                </a:solidFill>
              </a:rPr>
              <a:t>                  </a:t>
            </a:r>
            <a:endParaRPr lang="en-US" sz="2400" dirty="0">
              <a:solidFill>
                <a:srgbClr val="DD4E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SAFER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Modify Windows Settings </a:t>
            </a:r>
          </a:p>
          <a:p>
            <a:endParaRPr lang="en-US" dirty="0" smtClean="0"/>
          </a:p>
          <a:p>
            <a:r>
              <a:rPr lang="en-US" dirty="0" smtClean="0"/>
              <a:t>Use Stronger Passwords</a:t>
            </a:r>
          </a:p>
          <a:p>
            <a:endParaRPr lang="en-US" dirty="0" smtClean="0"/>
          </a:p>
          <a:p>
            <a:r>
              <a:rPr lang="en-US" dirty="0" smtClean="0"/>
              <a:t>Two Step Authentication</a:t>
            </a:r>
          </a:p>
          <a:p>
            <a:endParaRPr lang="en-US" dirty="0" smtClean="0"/>
          </a:p>
          <a:p>
            <a:r>
              <a:rPr lang="en-US" dirty="0" smtClean="0"/>
              <a:t>Safe Email Accounts</a:t>
            </a:r>
          </a:p>
          <a:p>
            <a:endParaRPr lang="en-US" dirty="0" smtClean="0"/>
          </a:p>
          <a:p>
            <a:r>
              <a:rPr lang="en-US" dirty="0" smtClean="0"/>
              <a:t>Disable vulnerable software</a:t>
            </a:r>
          </a:p>
          <a:p>
            <a:endParaRPr lang="en-US" dirty="0" smtClean="0"/>
          </a:p>
          <a:p>
            <a:r>
              <a:rPr lang="en-US" dirty="0" smtClean="0"/>
              <a:t>Modify internet access settings</a:t>
            </a:r>
          </a:p>
          <a:p>
            <a:endParaRPr lang="en-US" dirty="0"/>
          </a:p>
          <a:p>
            <a:r>
              <a:rPr lang="en-US" dirty="0" smtClean="0"/>
              <a:t>Using VPNs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 smtClean="0">
              <a:solidFill>
                <a:srgbClr val="DD4E1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ACCOUNT 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876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Windows REQUIRES one </a:t>
            </a:r>
            <a:r>
              <a:rPr lang="en-US" dirty="0" smtClean="0"/>
              <a:t>Administrator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dirty="0"/>
              <a:t>Default will always be “Administrator</a:t>
            </a:r>
            <a:r>
              <a:rPr lang="en-US" dirty="0" smtClean="0"/>
              <a:t>”</a:t>
            </a:r>
          </a:p>
          <a:p>
            <a:endParaRPr lang="en-US" sz="2100" dirty="0"/>
          </a:p>
          <a:p>
            <a:r>
              <a:rPr lang="en-US" dirty="0"/>
              <a:t>Set up a second User </a:t>
            </a:r>
            <a:r>
              <a:rPr lang="en-US" dirty="0" smtClean="0"/>
              <a:t> as “Standard”. </a:t>
            </a:r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dirty="0" smtClean="0"/>
              <a:t>Sign </a:t>
            </a:r>
            <a:r>
              <a:rPr lang="en-US" dirty="0"/>
              <a:t>in as “Standard” </a:t>
            </a:r>
            <a:r>
              <a:rPr lang="en-US" dirty="0" smtClean="0"/>
              <a:t>user</a:t>
            </a:r>
          </a:p>
          <a:p>
            <a:pPr lvl="1"/>
            <a:r>
              <a:rPr lang="en-US" dirty="0" smtClean="0"/>
              <a:t>Can't </a:t>
            </a:r>
            <a:r>
              <a:rPr lang="en-US" dirty="0"/>
              <a:t>change advanced </a:t>
            </a:r>
            <a:r>
              <a:rPr lang="en-US" dirty="0" smtClean="0"/>
              <a:t>settings. </a:t>
            </a:r>
          </a:p>
          <a:p>
            <a:pPr lvl="1"/>
            <a:r>
              <a:rPr lang="en-US" dirty="0" smtClean="0"/>
              <a:t>Can’t install programs.</a:t>
            </a:r>
          </a:p>
          <a:p>
            <a:pPr lvl="1"/>
            <a:r>
              <a:rPr lang="en-US" dirty="0" smtClean="0"/>
              <a:t>Requires Administrator </a:t>
            </a:r>
            <a:r>
              <a:rPr lang="en-US" dirty="0"/>
              <a:t>password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dirty="0" smtClean="0"/>
              <a:t>Use the Administrator account ONLY when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Change Account Type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Go </a:t>
            </a:r>
            <a: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to Control Panel and open “User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Accounts “</a:t>
            </a:r>
            <a: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 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Click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Manage </a:t>
            </a:r>
            <a: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  <a:t>another Account then Add an Account</a:t>
            </a:r>
            <a:br>
              <a:rPr lang="en-US" sz="27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</a:rPr>
            </a:br>
            <a:endParaRPr lang="en-US" sz="27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1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9724096">
            <a:off x="1346241" y="4558448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1753</TotalTime>
  <Words>1118</Words>
  <Application>Microsoft Office PowerPoint</Application>
  <PresentationFormat>On-screen Show (4:3)</PresentationFormat>
  <Paragraphs>384</Paragraphs>
  <Slides>28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Apex</vt:lpstr>
      <vt:lpstr>ADVANCED SECURITY TIPS Windows</vt:lpstr>
      <vt:lpstr>IMPORTANT THINGS TO KNOW</vt:lpstr>
      <vt:lpstr>AREAS NEEDING PROTECTION</vt:lpstr>
      <vt:lpstr>BASIC PROTECTION</vt:lpstr>
      <vt:lpstr>ANTI-VIRUS        </vt:lpstr>
      <vt:lpstr>SOME POPULAR WIN &amp; MAC</vt:lpstr>
      <vt:lpstr>OPERATING SAFER</vt:lpstr>
      <vt:lpstr>ACCOUNT TYPE</vt:lpstr>
      <vt:lpstr>        Change Account Type  Go to Control Panel and open “User Accounts “   Click Manage another Account then Add an Account </vt:lpstr>
      <vt:lpstr>FIREWALL</vt:lpstr>
      <vt:lpstr>PORTS</vt:lpstr>
      <vt:lpstr>PORT TEST https://www.grc.com/x/ne.dll?bh0bkyd2</vt:lpstr>
      <vt:lpstr>SUMMARY</vt:lpstr>
      <vt:lpstr>PASSWORDS</vt:lpstr>
      <vt:lpstr>PowerPoint Presentation</vt:lpstr>
      <vt:lpstr>PowerPoint Presentation</vt:lpstr>
      <vt:lpstr>TWO STEP AUTHENTICATION</vt:lpstr>
      <vt:lpstr>EXAMPLE</vt:lpstr>
      <vt:lpstr>CODE ENTRY</vt:lpstr>
      <vt:lpstr>SMARTPHONES &amp; TABLETS</vt:lpstr>
      <vt:lpstr>ROUTER SECURITY</vt:lpstr>
      <vt:lpstr>DISPOSABLE EMAIL</vt:lpstr>
      <vt:lpstr>Insecure and Awful Software JAVA</vt:lpstr>
      <vt:lpstr>ActiveX</vt:lpstr>
      <vt:lpstr>WEB SECURITY</vt:lpstr>
      <vt:lpstr>MALWARE</vt:lpstr>
      <vt:lpstr>VPN (Virtual Personal Network)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SECURITY TIPS</dc:title>
  <dc:creator>Gary</dc:creator>
  <cp:lastModifiedBy>gary paff</cp:lastModifiedBy>
  <cp:revision>179</cp:revision>
  <dcterms:created xsi:type="dcterms:W3CDTF">2014-10-10T01:59:15Z</dcterms:created>
  <dcterms:modified xsi:type="dcterms:W3CDTF">2023-08-15T16:03:31Z</dcterms:modified>
</cp:coreProperties>
</file>